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452310" y="0"/>
            <a:ext cx="11835690" cy="9998267"/>
          </a:xfrm>
          <a:custGeom>
            <a:avLst/>
            <a:gdLst/>
            <a:ahLst/>
            <a:cxnLst/>
            <a:rect r="r" b="b" t="t" l="l"/>
            <a:pathLst>
              <a:path h="9998267" w="11835690">
                <a:moveTo>
                  <a:pt x="0" y="0"/>
                </a:moveTo>
                <a:lnTo>
                  <a:pt x="11835690" y="0"/>
                </a:lnTo>
                <a:lnTo>
                  <a:pt x="11835690" y="9998267"/>
                </a:lnTo>
                <a:lnTo>
                  <a:pt x="0" y="99982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004" r="0" b="-537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591230"/>
            <a:ext cx="6303273" cy="637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6"/>
              </a:lnSpc>
            </a:pPr>
            <a:r>
              <a:rPr lang="en-US" sz="9090">
                <a:solidFill>
                  <a:srgbClr val="FFFFFF"/>
                </a:solidFill>
                <a:latin typeface="Open Sans Bold Italics"/>
              </a:rPr>
              <a:t>ONLINE </a:t>
            </a:r>
          </a:p>
          <a:p>
            <a:pPr algn="ctr">
              <a:lnSpc>
                <a:spcPts val="12726"/>
              </a:lnSpc>
            </a:pPr>
            <a:r>
              <a:rPr lang="en-US" sz="9090">
                <a:solidFill>
                  <a:srgbClr val="FFFFFF"/>
                </a:solidFill>
                <a:latin typeface="Open Sans Bold Italics"/>
              </a:rPr>
              <a:t>SPORTS</a:t>
            </a:r>
          </a:p>
          <a:p>
            <a:pPr algn="ctr">
              <a:lnSpc>
                <a:spcPts val="12726"/>
              </a:lnSpc>
            </a:pPr>
            <a:r>
              <a:rPr lang="en-US" sz="9090">
                <a:solidFill>
                  <a:srgbClr val="FFFFFF"/>
                </a:solidFill>
                <a:latin typeface="Open Sans Bold Italics"/>
              </a:rPr>
              <a:t>RETAIL</a:t>
            </a:r>
          </a:p>
          <a:p>
            <a:pPr algn="ctr">
              <a:lnSpc>
                <a:spcPts val="12726"/>
              </a:lnSpc>
              <a:spcBef>
                <a:spcPct val="0"/>
              </a:spcBef>
            </a:pPr>
            <a:r>
              <a:rPr lang="en-US" sz="9090">
                <a:solidFill>
                  <a:srgbClr val="FFFFFF"/>
                </a:solidFill>
                <a:latin typeface="Open Sans Bold Italics"/>
              </a:rPr>
              <a:t>REVENUE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70811" y="0"/>
            <a:ext cx="8593640" cy="10287000"/>
            <a:chOff x="0" y="0"/>
            <a:chExt cx="203701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11" cy="2438400"/>
            </a:xfrm>
            <a:custGeom>
              <a:avLst/>
              <a:gdLst/>
              <a:ahLst/>
              <a:cxnLst/>
              <a:rect r="r" b="b" t="t" l="l"/>
              <a:pathLst>
                <a:path h="2438400" w="2037011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5400000">
            <a:off x="16024361" y="1974906"/>
            <a:ext cx="4238545" cy="288733"/>
            <a:chOff x="0" y="0"/>
            <a:chExt cx="1116325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0">
            <a:off x="11305676" y="5268621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95207"/>
            <a:ext cx="10965936" cy="3943338"/>
          </a:xfrm>
          <a:custGeom>
            <a:avLst/>
            <a:gdLst/>
            <a:ahLst/>
            <a:cxnLst/>
            <a:rect r="r" b="b" t="t" l="l"/>
            <a:pathLst>
              <a:path h="3943338" w="10965936">
                <a:moveTo>
                  <a:pt x="0" y="0"/>
                </a:moveTo>
                <a:lnTo>
                  <a:pt x="10965936" y="0"/>
                </a:lnTo>
                <a:lnTo>
                  <a:pt x="10965936" y="3943338"/>
                </a:lnTo>
                <a:lnTo>
                  <a:pt x="0" y="394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0772" y="4782256"/>
            <a:ext cx="7593228" cy="5504744"/>
          </a:xfrm>
          <a:custGeom>
            <a:avLst/>
            <a:gdLst/>
            <a:ahLst/>
            <a:cxnLst/>
            <a:rect r="r" b="b" t="t" l="l"/>
            <a:pathLst>
              <a:path h="5504744" w="7593228">
                <a:moveTo>
                  <a:pt x="0" y="0"/>
                </a:moveTo>
                <a:lnTo>
                  <a:pt x="7593228" y="0"/>
                </a:lnTo>
                <a:lnTo>
                  <a:pt x="7593228" y="5504744"/>
                </a:lnTo>
                <a:lnTo>
                  <a:pt x="0" y="5504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-1811192" y="1427962"/>
            <a:ext cx="9143383" cy="7431077"/>
          </a:xfrm>
          <a:custGeom>
            <a:avLst/>
            <a:gdLst/>
            <a:ahLst/>
            <a:cxnLst/>
            <a:rect r="r" b="b" t="t" l="l"/>
            <a:pathLst>
              <a:path h="7431077" w="9143383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981917" y="9998267"/>
            <a:ext cx="9995383" cy="288733"/>
            <a:chOff x="0" y="0"/>
            <a:chExt cx="2632529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2529" cy="76045"/>
            </a:xfrm>
            <a:custGeom>
              <a:avLst/>
              <a:gdLst/>
              <a:ahLst/>
              <a:cxnLst/>
              <a:rect r="r" b="b" t="t" l="l"/>
              <a:pathLst>
                <a:path h="76045" w="2632529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632529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1127429" cy="5802372"/>
          </a:xfrm>
          <a:custGeom>
            <a:avLst/>
            <a:gdLst/>
            <a:ahLst/>
            <a:cxnLst/>
            <a:rect r="r" b="b" t="t" l="l"/>
            <a:pathLst>
              <a:path h="5802372" w="11127429">
                <a:moveTo>
                  <a:pt x="0" y="0"/>
                </a:moveTo>
                <a:lnTo>
                  <a:pt x="11127429" y="0"/>
                </a:lnTo>
                <a:lnTo>
                  <a:pt x="11127429" y="5802372"/>
                </a:lnTo>
                <a:lnTo>
                  <a:pt x="0" y="5802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359827"/>
            <a:ext cx="10255900" cy="2321710"/>
          </a:xfrm>
          <a:custGeom>
            <a:avLst/>
            <a:gdLst/>
            <a:ahLst/>
            <a:cxnLst/>
            <a:rect r="r" b="b" t="t" l="l"/>
            <a:pathLst>
              <a:path h="2321710" w="10255900">
                <a:moveTo>
                  <a:pt x="0" y="0"/>
                </a:moveTo>
                <a:lnTo>
                  <a:pt x="10255900" y="0"/>
                </a:lnTo>
                <a:lnTo>
                  <a:pt x="10255900" y="2321710"/>
                </a:lnTo>
                <a:lnTo>
                  <a:pt x="0" y="2321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259" y="126222"/>
            <a:ext cx="10105462" cy="5845422"/>
          </a:xfrm>
          <a:custGeom>
            <a:avLst/>
            <a:gdLst/>
            <a:ahLst/>
            <a:cxnLst/>
            <a:rect r="r" b="b" t="t" l="l"/>
            <a:pathLst>
              <a:path h="5845422" w="10105462">
                <a:moveTo>
                  <a:pt x="0" y="0"/>
                </a:moveTo>
                <a:lnTo>
                  <a:pt x="10105462" y="0"/>
                </a:lnTo>
                <a:lnTo>
                  <a:pt x="10105462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59" y="7075741"/>
            <a:ext cx="10419345" cy="2182559"/>
          </a:xfrm>
          <a:custGeom>
            <a:avLst/>
            <a:gdLst/>
            <a:ahLst/>
            <a:cxnLst/>
            <a:rect r="r" b="b" t="t" l="l"/>
            <a:pathLst>
              <a:path h="2182559" w="10419345">
                <a:moveTo>
                  <a:pt x="0" y="0"/>
                </a:moveTo>
                <a:lnTo>
                  <a:pt x="10419345" y="0"/>
                </a:lnTo>
                <a:lnTo>
                  <a:pt x="10419345" y="2182559"/>
                </a:lnTo>
                <a:lnTo>
                  <a:pt x="0" y="218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54600"/>
            <a:ext cx="12901256" cy="70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Open Sans Bold"/>
              </a:rPr>
              <a:t> 1 </a:t>
            </a:r>
            <a:r>
              <a:rPr lang="en-US" sz="2513">
                <a:solidFill>
                  <a:srgbClr val="FFFFFF"/>
                </a:solidFill>
                <a:latin typeface="Open Sans Bold"/>
              </a:rPr>
              <a:t>The store has much more Adidas products than Nike products.</a:t>
            </a:r>
          </a:p>
          <a:p>
            <a:pPr>
              <a:lnSpc>
                <a:spcPts val="3519"/>
              </a:lnSpc>
              <a:spcBef>
                <a:spcPct val="0"/>
              </a:spcBef>
            </a:pPr>
          </a:p>
          <a:p>
            <a:pPr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Open Sans Bold"/>
              </a:rPr>
              <a:t> 2 For all products, Adidas has an average discount of 33.45% while Nike has zero</a:t>
            </a:r>
          </a:p>
          <a:p>
            <a:pPr>
              <a:lnSpc>
                <a:spcPts val="3519"/>
              </a:lnSpc>
              <a:spcBef>
                <a:spcPct val="0"/>
              </a:spcBef>
            </a:pPr>
          </a:p>
          <a:p>
            <a:pPr>
              <a:lnSpc>
                <a:spcPts val="3519"/>
              </a:lnSpc>
              <a:spcBef>
                <a:spcPct val="0"/>
              </a:spcBef>
            </a:pPr>
          </a:p>
          <a:p>
            <a:pPr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Open Sans Bold"/>
              </a:rPr>
              <a:t>3 </a:t>
            </a:r>
            <a:r>
              <a:rPr lang="en-US" sz="2513">
                <a:solidFill>
                  <a:srgbClr val="FFFFFF"/>
                </a:solidFill>
                <a:latin typeface="Open Sans Bold"/>
              </a:rPr>
              <a:t>Product's description length doesn't affect the rating of the product that much.</a:t>
            </a:r>
          </a:p>
          <a:p>
            <a:pPr>
              <a:lnSpc>
                <a:spcPts val="3519"/>
              </a:lnSpc>
              <a:spcBef>
                <a:spcPct val="0"/>
              </a:spcBef>
            </a:pPr>
          </a:p>
          <a:p>
            <a:pPr algn="just"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Open Sans Bold"/>
              </a:rPr>
              <a:t>4 </a:t>
            </a:r>
            <a:r>
              <a:rPr lang="en-US" sz="2513">
                <a:solidFill>
                  <a:srgbClr val="FFFFFF"/>
                </a:solidFill>
                <a:latin typeface="Open Sans Bold"/>
              </a:rPr>
              <a:t>Adidas pieces are much pricier than Nike.</a:t>
            </a:r>
          </a:p>
          <a:p>
            <a:pPr algn="just">
              <a:lnSpc>
                <a:spcPts val="3519"/>
              </a:lnSpc>
              <a:spcBef>
                <a:spcPct val="0"/>
              </a:spcBef>
            </a:pPr>
          </a:p>
          <a:p>
            <a:pPr algn="just"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Open Sans Bold"/>
              </a:rPr>
              <a:t>5  Adidas has much greater number of reviews than Nike </a:t>
            </a:r>
          </a:p>
          <a:p>
            <a:pPr algn="just"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Open Sans Bold"/>
              </a:rPr>
              <a:t>along the months of the year.</a:t>
            </a:r>
          </a:p>
          <a:p>
            <a:pPr algn="just">
              <a:lnSpc>
                <a:spcPts val="3519"/>
              </a:lnSpc>
              <a:spcBef>
                <a:spcPct val="0"/>
              </a:spcBef>
            </a:pPr>
          </a:p>
          <a:p>
            <a:pPr algn="just"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Open Sans Bold"/>
              </a:rPr>
              <a:t>6 There are 2,700 footwear products and 417 clothing products </a:t>
            </a:r>
          </a:p>
          <a:p>
            <a:pPr algn="just">
              <a:lnSpc>
                <a:spcPts val="3519"/>
              </a:lnSpc>
              <a:spcBef>
                <a:spcPct val="0"/>
              </a:spcBef>
            </a:pPr>
          </a:p>
          <a:p>
            <a:pPr>
              <a:lnSpc>
                <a:spcPts val="3519"/>
              </a:lnSpc>
              <a:spcBef>
                <a:spcPct val="0"/>
              </a:spcBef>
            </a:pPr>
          </a:p>
          <a:p>
            <a:pPr>
              <a:lnSpc>
                <a:spcPts val="3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95106"/>
            <a:ext cx="17053623" cy="1916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9"/>
              </a:lnSpc>
              <a:spcBef>
                <a:spcPct val="0"/>
              </a:spcBef>
            </a:pPr>
            <a:r>
              <a:rPr lang="en-US" sz="3677" u="sng">
                <a:solidFill>
                  <a:srgbClr val="FFFFFF"/>
                </a:solidFill>
                <a:latin typeface="Open Sans Bold"/>
              </a:rPr>
              <a:t>Here I a</a:t>
            </a:r>
            <a:r>
              <a:rPr lang="en-US" sz="3677" u="sng">
                <a:solidFill>
                  <a:srgbClr val="FFFFFF"/>
                </a:solidFill>
                <a:latin typeface="Open Sans Bold"/>
              </a:rPr>
              <a:t>nalyze product data for an online sports retail company to optimize revenue.</a:t>
            </a:r>
          </a:p>
          <a:p>
            <a:pPr algn="ctr">
              <a:lnSpc>
                <a:spcPts val="514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635729"/>
            <a:ext cx="16126917" cy="396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1778" indent="-350889" lvl="1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 Bold"/>
              </a:rPr>
              <a:t>Info</a:t>
            </a:r>
            <a:r>
              <a:rPr lang="en-US" sz="3250">
                <a:solidFill>
                  <a:srgbClr val="FFFFFF"/>
                </a:solidFill>
                <a:latin typeface="Open Sans Light"/>
              </a:rPr>
              <a:t>- contains product id with its name and description.</a:t>
            </a:r>
          </a:p>
          <a:p>
            <a:pPr marL="701778" indent="-350889" lvl="1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 Bold"/>
              </a:rPr>
              <a:t>Finance</a:t>
            </a:r>
            <a:r>
              <a:rPr lang="en-US" sz="3250">
                <a:solidFill>
                  <a:srgbClr val="FFFFFF"/>
                </a:solidFill>
                <a:latin typeface="Open Sans Light"/>
              </a:rPr>
              <a:t> -contains product id with its listing price, sale price, discount, and revenue.</a:t>
            </a:r>
          </a:p>
          <a:p>
            <a:pPr marL="701778" indent="-350889" lvl="1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 Bold"/>
              </a:rPr>
              <a:t> Reviews</a:t>
            </a:r>
            <a:r>
              <a:rPr lang="en-US" sz="3250">
                <a:solidFill>
                  <a:srgbClr val="FFFFFF"/>
                </a:solidFill>
                <a:latin typeface="Open Sans Light"/>
              </a:rPr>
              <a:t> -contains product id with its rating and number of reviews.</a:t>
            </a:r>
          </a:p>
          <a:p>
            <a:pPr marL="701778" indent="-350889" lvl="1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250">
                <a:solidFill>
                  <a:srgbClr val="FFFFFF"/>
                </a:solidFill>
                <a:latin typeface="Open Sans Bold"/>
              </a:rPr>
              <a:t>Traffic </a:t>
            </a:r>
            <a:r>
              <a:rPr lang="en-US" sz="3250">
                <a:solidFill>
                  <a:srgbClr val="FFFFFF"/>
                </a:solidFill>
                <a:latin typeface="Open Sans Light"/>
              </a:rPr>
              <a:t>- contains product id and it last visited date on the website.</a:t>
            </a:r>
          </a:p>
          <a:p>
            <a:pPr marL="701778" indent="-350889" lvl="1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250">
                <a:solidFill>
                  <a:srgbClr val="FFFFFF"/>
                </a:solidFill>
                <a:latin typeface="Open Sans Bold"/>
              </a:rPr>
              <a:t>Brands</a:t>
            </a:r>
            <a:r>
              <a:rPr lang="en-US" sz="3250">
                <a:solidFill>
                  <a:srgbClr val="FFFFFF"/>
                </a:solidFill>
                <a:latin typeface="Open Sans Light"/>
              </a:rPr>
              <a:t> -contains product id and its brand. </a:t>
            </a:r>
          </a:p>
          <a:p>
            <a:pPr>
              <a:lnSpc>
                <a:spcPts val="4550"/>
              </a:lnSpc>
            </a:pPr>
          </a:p>
          <a:p>
            <a:pPr>
              <a:lnSpc>
                <a:spcPts val="4550"/>
              </a:lnSpc>
            </a:pPr>
            <a:r>
              <a:rPr lang="en-US" sz="3250">
                <a:solidFill>
                  <a:srgbClr val="FFFFFF"/>
                </a:solidFill>
                <a:latin typeface="Open Sans Light"/>
              </a:rPr>
              <a:t>    All Tables have the product id as a primary key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5760" y="2348220"/>
            <a:ext cx="7734658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Open Sans Bold"/>
              </a:rPr>
              <a:t>This dataset contains five tables -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777" y="1101746"/>
            <a:ext cx="11328503" cy="681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4151" indent="-377076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latin typeface="Poppins"/>
              </a:rPr>
              <a:t>i</a:t>
            </a:r>
            <a:r>
              <a:rPr lang="en-US" sz="3493">
                <a:solidFill>
                  <a:srgbClr val="FFFFFF"/>
                </a:solidFill>
                <a:latin typeface="Poppins"/>
              </a:rPr>
              <a:t>n this project, I utilize various data types, including numeric, string, and timestamp data, focusing on pricing,revenue, ratings, reviews, descriptions, and website traffic. </a:t>
            </a:r>
          </a:p>
          <a:p>
            <a:pPr algn="just">
              <a:lnSpc>
                <a:spcPts val="4890"/>
              </a:lnSpc>
            </a:pPr>
          </a:p>
          <a:p>
            <a:pPr algn="just">
              <a:lnSpc>
                <a:spcPts val="4890"/>
              </a:lnSpc>
            </a:pPr>
          </a:p>
          <a:p>
            <a:pPr algn="just" marL="754151" indent="-377076" lvl="1">
              <a:lnSpc>
                <a:spcPts val="4890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latin typeface="Poppins"/>
              </a:rPr>
              <a:t>Employing functions like aggregation, cleaning,</a:t>
            </a:r>
          </a:p>
          <a:p>
            <a:pPr algn="just">
              <a:lnSpc>
                <a:spcPts val="4890"/>
              </a:lnSpc>
            </a:pPr>
            <a:r>
              <a:rPr lang="en-US" sz="3493">
                <a:solidFill>
                  <a:srgbClr val="FFFFFF"/>
                </a:solidFill>
                <a:latin typeface="Poppins"/>
              </a:rPr>
              <a:t> labeling, Common Table Expressions, and correlation, my goal is to provide recommendations for the company to maximize revenue.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904621" y="0"/>
            <a:ext cx="5383379" cy="10287000"/>
          </a:xfrm>
          <a:custGeom>
            <a:avLst/>
            <a:gdLst/>
            <a:ahLst/>
            <a:cxnLst/>
            <a:rect r="r" b="b" t="t" l="l"/>
            <a:pathLst>
              <a:path h="10287000" w="5383379">
                <a:moveTo>
                  <a:pt x="0" y="0"/>
                </a:moveTo>
                <a:lnTo>
                  <a:pt x="5383379" y="0"/>
                </a:lnTo>
                <a:lnTo>
                  <a:pt x="53833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544" t="0" r="-45544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75" y="5455894"/>
            <a:ext cx="6121614" cy="5143500"/>
            <a:chOff x="0" y="0"/>
            <a:chExt cx="1451049" cy="121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1049" cy="1219200"/>
            </a:xfrm>
            <a:custGeom>
              <a:avLst/>
              <a:gdLst/>
              <a:ahLst/>
              <a:cxnLst/>
              <a:rect r="r" b="b" t="t" l="l"/>
              <a:pathLst>
                <a:path h="1219200" w="1451049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87217" y="-1676277"/>
            <a:ext cx="12260528" cy="8939040"/>
          </a:xfrm>
          <a:custGeom>
            <a:avLst/>
            <a:gdLst/>
            <a:ahLst/>
            <a:cxnLst/>
            <a:rect r="r" b="b" t="t" l="l"/>
            <a:pathLst>
              <a:path h="8939040" w="12260528">
                <a:moveTo>
                  <a:pt x="0" y="0"/>
                </a:moveTo>
                <a:lnTo>
                  <a:pt x="12260529" y="0"/>
                </a:lnTo>
                <a:lnTo>
                  <a:pt x="12260529" y="8939040"/>
                </a:lnTo>
                <a:lnTo>
                  <a:pt x="0" y="893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21614" y="5455894"/>
            <a:ext cx="12166386" cy="4831106"/>
            <a:chOff x="0" y="0"/>
            <a:chExt cx="2883884" cy="11451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83884" cy="1145151"/>
            </a:xfrm>
            <a:custGeom>
              <a:avLst/>
              <a:gdLst/>
              <a:ahLst/>
              <a:cxnLst/>
              <a:rect r="r" b="b" t="t" l="l"/>
              <a:pathLst>
                <a:path h="1145151" w="2883884">
                  <a:moveTo>
                    <a:pt x="0" y="0"/>
                  </a:moveTo>
                  <a:lnTo>
                    <a:pt x="2883884" y="0"/>
                  </a:lnTo>
                  <a:lnTo>
                    <a:pt x="2883884" y="1145151"/>
                  </a:lnTo>
                  <a:lnTo>
                    <a:pt x="0" y="1145151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83884" cy="1183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1912" y="610942"/>
            <a:ext cx="13019441" cy="3261048"/>
          </a:xfrm>
          <a:custGeom>
            <a:avLst/>
            <a:gdLst/>
            <a:ahLst/>
            <a:cxnLst/>
            <a:rect r="r" b="b" t="t" l="l"/>
            <a:pathLst>
              <a:path h="3261048" w="13019441">
                <a:moveTo>
                  <a:pt x="0" y="0"/>
                </a:moveTo>
                <a:lnTo>
                  <a:pt x="13019441" y="0"/>
                </a:lnTo>
                <a:lnTo>
                  <a:pt x="13019441" y="3261048"/>
                </a:lnTo>
                <a:lnTo>
                  <a:pt x="0" y="3261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97" t="0" r="-125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4005" y="6305719"/>
            <a:ext cx="10423258" cy="1914089"/>
          </a:xfrm>
          <a:custGeom>
            <a:avLst/>
            <a:gdLst/>
            <a:ahLst/>
            <a:cxnLst/>
            <a:rect r="r" b="b" t="t" l="l"/>
            <a:pathLst>
              <a:path h="1914089" w="10423258">
                <a:moveTo>
                  <a:pt x="0" y="0"/>
                </a:moveTo>
                <a:lnTo>
                  <a:pt x="10423258" y="0"/>
                </a:lnTo>
                <a:lnTo>
                  <a:pt x="10423258" y="1914089"/>
                </a:lnTo>
                <a:lnTo>
                  <a:pt x="0" y="1914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478420" y="0"/>
            <a:ext cx="5443436" cy="5143500"/>
            <a:chOff x="0" y="0"/>
            <a:chExt cx="1290296" cy="1219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059" y="5143500"/>
            <a:ext cx="5443436" cy="5143500"/>
            <a:chOff x="0" y="0"/>
            <a:chExt cx="1290296" cy="1219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44564" y="0"/>
            <a:ext cx="5443436" cy="10287000"/>
            <a:chOff x="0" y="0"/>
            <a:chExt cx="1290296" cy="243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0296" cy="2438400"/>
            </a:xfrm>
            <a:custGeom>
              <a:avLst/>
              <a:gdLst/>
              <a:ahLst/>
              <a:cxnLst/>
              <a:rect r="r" b="b" t="t" l="l"/>
              <a:pathLst>
                <a:path h="24384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029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01801" y="5219620"/>
            <a:ext cx="8127642" cy="6605556"/>
          </a:xfrm>
          <a:custGeom>
            <a:avLst/>
            <a:gdLst/>
            <a:ahLst/>
            <a:cxnLst/>
            <a:rect r="r" b="b" t="t" l="l"/>
            <a:pathLst>
              <a:path h="6605556" w="8127642">
                <a:moveTo>
                  <a:pt x="0" y="0"/>
                </a:moveTo>
                <a:lnTo>
                  <a:pt x="8127642" y="0"/>
                </a:lnTo>
                <a:lnTo>
                  <a:pt x="8127642" y="6605556"/>
                </a:lnTo>
                <a:lnTo>
                  <a:pt x="0" y="660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5781" y="610942"/>
            <a:ext cx="11446074" cy="3702744"/>
          </a:xfrm>
          <a:custGeom>
            <a:avLst/>
            <a:gdLst/>
            <a:ahLst/>
            <a:cxnLst/>
            <a:rect r="r" b="b" t="t" l="l"/>
            <a:pathLst>
              <a:path h="3702744" w="11446074">
                <a:moveTo>
                  <a:pt x="0" y="0"/>
                </a:moveTo>
                <a:lnTo>
                  <a:pt x="11446074" y="0"/>
                </a:lnTo>
                <a:lnTo>
                  <a:pt x="11446074" y="3702744"/>
                </a:lnTo>
                <a:lnTo>
                  <a:pt x="0" y="3702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94934" y="4810180"/>
            <a:ext cx="8293066" cy="5476820"/>
          </a:xfrm>
          <a:custGeom>
            <a:avLst/>
            <a:gdLst/>
            <a:ahLst/>
            <a:cxnLst/>
            <a:rect r="r" b="b" t="t" l="l"/>
            <a:pathLst>
              <a:path h="5476820" w="8293066">
                <a:moveTo>
                  <a:pt x="0" y="0"/>
                </a:moveTo>
                <a:lnTo>
                  <a:pt x="8293066" y="0"/>
                </a:lnTo>
                <a:lnTo>
                  <a:pt x="8293066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157" y="763050"/>
            <a:ext cx="9386064" cy="876089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4366" y="0"/>
            <a:ext cx="11150424" cy="5345688"/>
          </a:xfrm>
          <a:custGeom>
            <a:avLst/>
            <a:gdLst/>
            <a:ahLst/>
            <a:cxnLst/>
            <a:rect r="r" b="b" t="t" l="l"/>
            <a:pathLst>
              <a:path h="5345688" w="11150424">
                <a:moveTo>
                  <a:pt x="0" y="0"/>
                </a:moveTo>
                <a:lnTo>
                  <a:pt x="11150424" y="0"/>
                </a:lnTo>
                <a:lnTo>
                  <a:pt x="11150424" y="5345688"/>
                </a:lnTo>
                <a:lnTo>
                  <a:pt x="0" y="5345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33349" y="5486007"/>
            <a:ext cx="11269679" cy="4650526"/>
          </a:xfrm>
          <a:custGeom>
            <a:avLst/>
            <a:gdLst/>
            <a:ahLst/>
            <a:cxnLst/>
            <a:rect r="r" b="b" t="t" l="l"/>
            <a:pathLst>
              <a:path h="4650526" w="11269679">
                <a:moveTo>
                  <a:pt x="0" y="0"/>
                </a:moveTo>
                <a:lnTo>
                  <a:pt x="11269679" y="0"/>
                </a:lnTo>
                <a:lnTo>
                  <a:pt x="11269679" y="4650526"/>
                </a:lnTo>
                <a:lnTo>
                  <a:pt x="0" y="465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4653" y="2743686"/>
            <a:ext cx="208105" cy="297293"/>
          </a:xfrm>
          <a:custGeom>
            <a:avLst/>
            <a:gdLst/>
            <a:ahLst/>
            <a:cxnLst/>
            <a:rect r="r" b="b" t="t" l="l"/>
            <a:pathLst>
              <a:path h="297293" w="208105">
                <a:moveTo>
                  <a:pt x="0" y="0"/>
                </a:moveTo>
                <a:lnTo>
                  <a:pt x="208105" y="0"/>
                </a:lnTo>
                <a:lnTo>
                  <a:pt x="208105" y="297294"/>
                </a:lnTo>
                <a:lnTo>
                  <a:pt x="0" y="297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7352672" cy="10287000"/>
            <a:chOff x="0" y="0"/>
            <a:chExt cx="193650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365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36506">
                  <a:moveTo>
                    <a:pt x="0" y="0"/>
                  </a:moveTo>
                  <a:lnTo>
                    <a:pt x="1936506" y="0"/>
                  </a:lnTo>
                  <a:lnTo>
                    <a:pt x="19365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365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589731" y="7183004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3" y="0"/>
                </a:lnTo>
                <a:lnTo>
                  <a:pt x="6267753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52672" y="4943698"/>
            <a:ext cx="10935328" cy="5343302"/>
            <a:chOff x="0" y="0"/>
            <a:chExt cx="2880087" cy="1407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80087" cy="1407289"/>
            </a:xfrm>
            <a:custGeom>
              <a:avLst/>
              <a:gdLst/>
              <a:ahLst/>
              <a:cxnLst/>
              <a:rect r="r" b="b" t="t" l="l"/>
              <a:pathLst>
                <a:path h="1407289" w="2880087">
                  <a:moveTo>
                    <a:pt x="0" y="0"/>
                  </a:moveTo>
                  <a:lnTo>
                    <a:pt x="2880087" y="0"/>
                  </a:lnTo>
                  <a:lnTo>
                    <a:pt x="2880087" y="1407289"/>
                  </a:lnTo>
                  <a:lnTo>
                    <a:pt x="0" y="1407289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80087" cy="1445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02624" y="301098"/>
            <a:ext cx="17377606" cy="2739882"/>
          </a:xfrm>
          <a:custGeom>
            <a:avLst/>
            <a:gdLst/>
            <a:ahLst/>
            <a:cxnLst/>
            <a:rect r="r" b="b" t="t" l="l"/>
            <a:pathLst>
              <a:path h="2739882" w="17377606">
                <a:moveTo>
                  <a:pt x="0" y="0"/>
                </a:moveTo>
                <a:lnTo>
                  <a:pt x="17377605" y="0"/>
                </a:lnTo>
                <a:lnTo>
                  <a:pt x="17377605" y="2739882"/>
                </a:lnTo>
                <a:lnTo>
                  <a:pt x="0" y="2739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2624" y="6239929"/>
            <a:ext cx="10552707" cy="3018371"/>
          </a:xfrm>
          <a:custGeom>
            <a:avLst/>
            <a:gdLst/>
            <a:ahLst/>
            <a:cxnLst/>
            <a:rect r="r" b="b" t="t" l="l"/>
            <a:pathLst>
              <a:path h="3018371" w="10552707">
                <a:moveTo>
                  <a:pt x="0" y="0"/>
                </a:moveTo>
                <a:lnTo>
                  <a:pt x="10552707" y="0"/>
                </a:lnTo>
                <a:lnTo>
                  <a:pt x="10552707" y="3018371"/>
                </a:lnTo>
                <a:lnTo>
                  <a:pt x="0" y="30183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29" t="0" r="-3029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15070"/>
            <a:ext cx="18288000" cy="3073179"/>
            <a:chOff x="0" y="0"/>
            <a:chExt cx="4816593" cy="8093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09397"/>
            </a:xfrm>
            <a:custGeom>
              <a:avLst/>
              <a:gdLst/>
              <a:ahLst/>
              <a:cxnLst/>
              <a:rect r="r" b="b" t="t" l="l"/>
              <a:pathLst>
                <a:path h="8093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47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613076"/>
            <a:chOff x="0" y="0"/>
            <a:chExt cx="4816593" cy="9515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51592"/>
            </a:xfrm>
            <a:custGeom>
              <a:avLst/>
              <a:gdLst/>
              <a:ahLst/>
              <a:cxnLst/>
              <a:rect r="r" b="b" t="t" l="l"/>
              <a:pathLst>
                <a:path h="95159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51592"/>
                  </a:lnTo>
                  <a:lnTo>
                    <a:pt x="0" y="951592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989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249182" y="6716672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55293"/>
            <a:ext cx="14574114" cy="2586083"/>
          </a:xfrm>
          <a:custGeom>
            <a:avLst/>
            <a:gdLst/>
            <a:ahLst/>
            <a:cxnLst/>
            <a:rect r="r" b="b" t="t" l="l"/>
            <a:pathLst>
              <a:path h="2586083" w="14574114">
                <a:moveTo>
                  <a:pt x="0" y="0"/>
                </a:moveTo>
                <a:lnTo>
                  <a:pt x="14574114" y="0"/>
                </a:lnTo>
                <a:lnTo>
                  <a:pt x="14574114" y="2586084"/>
                </a:lnTo>
                <a:lnTo>
                  <a:pt x="0" y="2586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6386" y="7215070"/>
            <a:ext cx="7679539" cy="2971648"/>
          </a:xfrm>
          <a:custGeom>
            <a:avLst/>
            <a:gdLst/>
            <a:ahLst/>
            <a:cxnLst/>
            <a:rect r="r" b="b" t="t" l="l"/>
            <a:pathLst>
              <a:path h="2971648" w="7679539">
                <a:moveTo>
                  <a:pt x="0" y="0"/>
                </a:moveTo>
                <a:lnTo>
                  <a:pt x="7679539" y="0"/>
                </a:lnTo>
                <a:lnTo>
                  <a:pt x="7679539" y="2971647"/>
                </a:lnTo>
                <a:lnTo>
                  <a:pt x="0" y="2971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72521" y="4497844"/>
            <a:ext cx="2103044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Poppins"/>
              </a:rPr>
              <a:t>Free Plan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54584" y="0"/>
            <a:ext cx="11133416" cy="3429000"/>
            <a:chOff x="0" y="0"/>
            <a:chExt cx="263903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9032" cy="812800"/>
            </a:xfrm>
            <a:custGeom>
              <a:avLst/>
              <a:gdLst/>
              <a:ahLst/>
              <a:cxnLst/>
              <a:rect r="r" b="b" t="t" l="l"/>
              <a:pathLst>
                <a:path h="812800" w="2639032">
                  <a:moveTo>
                    <a:pt x="0" y="0"/>
                  </a:moveTo>
                  <a:lnTo>
                    <a:pt x="2639032" y="0"/>
                  </a:lnTo>
                  <a:lnTo>
                    <a:pt x="2639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3903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37354" y="3429000"/>
            <a:ext cx="9850646" cy="3429000"/>
            <a:chOff x="0" y="0"/>
            <a:chExt cx="233496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4968" cy="812800"/>
            </a:xfrm>
            <a:custGeom>
              <a:avLst/>
              <a:gdLst/>
              <a:ahLst/>
              <a:cxnLst/>
              <a:rect r="r" b="b" t="t" l="l"/>
              <a:pathLst>
                <a:path h="812800" w="2334968">
                  <a:moveTo>
                    <a:pt x="0" y="0"/>
                  </a:moveTo>
                  <a:lnTo>
                    <a:pt x="2334968" y="0"/>
                  </a:lnTo>
                  <a:lnTo>
                    <a:pt x="23349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349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4636" y="6858000"/>
            <a:ext cx="8363364" cy="3429000"/>
            <a:chOff x="0" y="0"/>
            <a:chExt cx="198242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2427" cy="812800"/>
            </a:xfrm>
            <a:custGeom>
              <a:avLst/>
              <a:gdLst/>
              <a:ahLst/>
              <a:cxnLst/>
              <a:rect r="r" b="b" t="t" l="l"/>
              <a:pathLst>
                <a:path h="812800" w="1982427">
                  <a:moveTo>
                    <a:pt x="0" y="0"/>
                  </a:moveTo>
                  <a:lnTo>
                    <a:pt x="1982427" y="0"/>
                  </a:lnTo>
                  <a:lnTo>
                    <a:pt x="198242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8242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-2861667" y="-805804"/>
            <a:ext cx="8166327" cy="6636996"/>
          </a:xfrm>
          <a:custGeom>
            <a:avLst/>
            <a:gdLst/>
            <a:ahLst/>
            <a:cxnLst/>
            <a:rect r="r" b="b" t="t" l="l"/>
            <a:pathLst>
              <a:path h="6636996" w="8166327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7365" y="254750"/>
            <a:ext cx="11163501" cy="4055433"/>
          </a:xfrm>
          <a:custGeom>
            <a:avLst/>
            <a:gdLst/>
            <a:ahLst/>
            <a:cxnLst/>
            <a:rect r="r" b="b" t="t" l="l"/>
            <a:pathLst>
              <a:path h="4055433" w="11163501">
                <a:moveTo>
                  <a:pt x="0" y="0"/>
                </a:moveTo>
                <a:lnTo>
                  <a:pt x="11163501" y="0"/>
                </a:lnTo>
                <a:lnTo>
                  <a:pt x="11163501" y="4055433"/>
                </a:lnTo>
                <a:lnTo>
                  <a:pt x="0" y="4055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9108" y="4796984"/>
            <a:ext cx="9151573" cy="5237027"/>
          </a:xfrm>
          <a:custGeom>
            <a:avLst/>
            <a:gdLst/>
            <a:ahLst/>
            <a:cxnLst/>
            <a:rect r="r" b="b" t="t" l="l"/>
            <a:pathLst>
              <a:path h="5237027" w="9151573">
                <a:moveTo>
                  <a:pt x="0" y="0"/>
                </a:moveTo>
                <a:lnTo>
                  <a:pt x="9151572" y="0"/>
                </a:lnTo>
                <a:lnTo>
                  <a:pt x="9151572" y="5237027"/>
                </a:lnTo>
                <a:lnTo>
                  <a:pt x="0" y="5237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DAF1tJka6-0</dc:identifier>
  <dcterms:modified xsi:type="dcterms:W3CDTF">2011-08-01T06:04:30Z</dcterms:modified>
  <cp:revision>1</cp:revision>
  <dc:title>ONLINE SPORTS RETAIL REVENUE</dc:title>
</cp:coreProperties>
</file>